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43"/>
  </p:normalViewPr>
  <p:slideViewPr>
    <p:cSldViewPr snapToGrid="0" snapToObjects="1">
      <p:cViewPr varScale="1">
        <p:scale>
          <a:sx n="96" d="100"/>
          <a:sy n="96"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11/21/18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11/21/18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7E38-0969-C641-9080-A31A133742F7}"/>
              </a:ext>
            </a:extLst>
          </p:cNvPr>
          <p:cNvSpPr>
            <a:spLocks noGrp="1"/>
          </p:cNvSpPr>
          <p:nvPr>
            <p:ph type="ctrTitle"/>
          </p:nvPr>
        </p:nvSpPr>
        <p:spPr/>
        <p:txBody>
          <a:bodyPr/>
          <a:lstStyle/>
          <a:p>
            <a:r>
              <a:rPr lang="en-US" dirty="0"/>
              <a:t>Status anxiety</a:t>
            </a:r>
          </a:p>
        </p:txBody>
      </p:sp>
      <p:sp>
        <p:nvSpPr>
          <p:cNvPr id="3" name="Subtitle 2">
            <a:extLst>
              <a:ext uri="{FF2B5EF4-FFF2-40B4-BE49-F238E27FC236}">
                <a16:creationId xmlns:a16="http://schemas.microsoft.com/office/drawing/2014/main" id="{642CB222-4AF6-C248-ACFD-C603CE727AD1}"/>
              </a:ext>
            </a:extLst>
          </p:cNvPr>
          <p:cNvSpPr>
            <a:spLocks noGrp="1"/>
          </p:cNvSpPr>
          <p:nvPr>
            <p:ph type="subTitle" idx="1"/>
          </p:nvPr>
        </p:nvSpPr>
        <p:spPr/>
        <p:txBody>
          <a:bodyPr/>
          <a:lstStyle/>
          <a:p>
            <a:r>
              <a:rPr lang="en-US" dirty="0"/>
              <a:t>By: Alain de </a:t>
            </a:r>
            <a:r>
              <a:rPr lang="en-US" dirty="0" err="1"/>
              <a:t>Botton</a:t>
            </a:r>
            <a:endParaRPr lang="en-US" dirty="0"/>
          </a:p>
        </p:txBody>
      </p:sp>
    </p:spTree>
    <p:extLst>
      <p:ext uri="{BB962C8B-B14F-4D97-AF65-F5344CB8AC3E}">
        <p14:creationId xmlns:p14="http://schemas.microsoft.com/office/powerpoint/2010/main" val="325872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2383-CC3A-F749-99E7-52A3C6C88107}"/>
              </a:ext>
            </a:extLst>
          </p:cNvPr>
          <p:cNvSpPr>
            <a:spLocks noGrp="1"/>
          </p:cNvSpPr>
          <p:nvPr>
            <p:ph type="title"/>
          </p:nvPr>
        </p:nvSpPr>
        <p:spPr>
          <a:xfrm>
            <a:off x="1141413" y="-39757"/>
            <a:ext cx="9905998" cy="1905000"/>
          </a:xfrm>
        </p:spPr>
        <p:txBody>
          <a:bodyPr/>
          <a:lstStyle/>
          <a:p>
            <a:r>
              <a:rPr lang="en-US" dirty="0"/>
              <a:t>Nathan</a:t>
            </a:r>
          </a:p>
        </p:txBody>
      </p:sp>
      <p:sp>
        <p:nvSpPr>
          <p:cNvPr id="3" name="Content Placeholder 2">
            <a:extLst>
              <a:ext uri="{FF2B5EF4-FFF2-40B4-BE49-F238E27FC236}">
                <a16:creationId xmlns:a16="http://schemas.microsoft.com/office/drawing/2014/main" id="{67850C0A-C696-B642-83EC-DA1EF8FABA75}"/>
              </a:ext>
            </a:extLst>
          </p:cNvPr>
          <p:cNvSpPr>
            <a:spLocks noGrp="1"/>
          </p:cNvSpPr>
          <p:nvPr>
            <p:ph idx="1"/>
          </p:nvPr>
        </p:nvSpPr>
        <p:spPr>
          <a:xfrm>
            <a:off x="1141413" y="1338468"/>
            <a:ext cx="9905998" cy="4876801"/>
          </a:xfrm>
        </p:spPr>
        <p:txBody>
          <a:bodyPr>
            <a:normAutofit fontScale="92500"/>
          </a:bodyPr>
          <a:lstStyle/>
          <a:p>
            <a:r>
              <a:rPr lang="en-CA" sz="2800" dirty="0">
                <a:effectLst/>
              </a:rPr>
              <a:t>We can at least partly control status anxiety by learning to become our own judges.</a:t>
            </a:r>
          </a:p>
          <a:p>
            <a:r>
              <a:rPr lang="en-CA" sz="2800" dirty="0">
                <a:effectLst/>
              </a:rPr>
              <a:t>being attentive to how art subverts prevailing status norms (Music).</a:t>
            </a:r>
          </a:p>
          <a:p>
            <a:r>
              <a:rPr lang="en-CA" sz="2800" dirty="0">
                <a:effectLst/>
              </a:rPr>
              <a:t>using comedy to undermine pretensions (</a:t>
            </a:r>
            <a:r>
              <a:rPr lang="en-CA" sz="2800" dirty="0" err="1">
                <a:effectLst/>
              </a:rPr>
              <a:t>Haha</a:t>
            </a:r>
            <a:r>
              <a:rPr lang="en-CA" sz="2800" dirty="0">
                <a:effectLst/>
              </a:rPr>
              <a:t>).</a:t>
            </a:r>
          </a:p>
          <a:p>
            <a:r>
              <a:rPr lang="en-CA" sz="2800" dirty="0">
                <a:effectLst/>
              </a:rPr>
              <a:t>remaining aware of our individual and collective mortality.</a:t>
            </a:r>
          </a:p>
          <a:p>
            <a:r>
              <a:rPr lang="en-CA" sz="2800" dirty="0">
                <a:effectLst/>
              </a:rPr>
              <a:t>Meaningful and honest self-reflection.</a:t>
            </a:r>
          </a:p>
          <a:p>
            <a:r>
              <a:rPr lang="en-CA" sz="2800" b="1" dirty="0">
                <a:effectLst/>
              </a:rPr>
              <a:t>focusing on collective rather than individual success, and orienting ourselves towards nonmaterialistic values which lead to richer and more balanced lives – COMMUNITY MUSIC</a:t>
            </a:r>
          </a:p>
        </p:txBody>
      </p:sp>
    </p:spTree>
    <p:extLst>
      <p:ext uri="{BB962C8B-B14F-4D97-AF65-F5344CB8AC3E}">
        <p14:creationId xmlns:p14="http://schemas.microsoft.com/office/powerpoint/2010/main" val="185449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3867-6137-2B4F-9439-7ADFB8C1123E}"/>
              </a:ext>
            </a:extLst>
          </p:cNvPr>
          <p:cNvSpPr>
            <a:spLocks noGrp="1"/>
          </p:cNvSpPr>
          <p:nvPr>
            <p:ph type="title"/>
          </p:nvPr>
        </p:nvSpPr>
        <p:spPr>
          <a:xfrm>
            <a:off x="1141413" y="119270"/>
            <a:ext cx="9905998" cy="1905000"/>
          </a:xfrm>
        </p:spPr>
        <p:txBody>
          <a:bodyPr/>
          <a:lstStyle/>
          <a:p>
            <a:r>
              <a:rPr lang="en-US" dirty="0"/>
              <a:t>GERARD</a:t>
            </a:r>
          </a:p>
        </p:txBody>
      </p:sp>
      <p:sp>
        <p:nvSpPr>
          <p:cNvPr id="3" name="Content Placeholder 2">
            <a:extLst>
              <a:ext uri="{FF2B5EF4-FFF2-40B4-BE49-F238E27FC236}">
                <a16:creationId xmlns:a16="http://schemas.microsoft.com/office/drawing/2014/main" id="{089DACD3-6AFF-7248-BD03-44B355D8755C}"/>
              </a:ext>
            </a:extLst>
          </p:cNvPr>
          <p:cNvSpPr>
            <a:spLocks noGrp="1"/>
          </p:cNvSpPr>
          <p:nvPr>
            <p:ph idx="1"/>
          </p:nvPr>
        </p:nvSpPr>
        <p:spPr>
          <a:xfrm>
            <a:off x="1141413" y="1824036"/>
            <a:ext cx="9905998" cy="3124201"/>
          </a:xfrm>
        </p:spPr>
        <p:txBody>
          <a:bodyPr>
            <a:normAutofit lnSpcReduction="10000"/>
          </a:bodyPr>
          <a:lstStyle/>
          <a:p>
            <a:r>
              <a:rPr lang="en-CA" sz="2800" dirty="0">
                <a:effectLst/>
              </a:rPr>
              <a:t>"As Alexander the Great was passing through Corinth, he sought out Diogenes and finally found him sitting under a tree, dressed in rags, with not a drachma to his name. When the most powerful man in the world asked the philosopher if he could do anything to help him, Diogenes replied, "Yes, if you could step out of the way. You are blocking the sun” (de </a:t>
            </a:r>
            <a:r>
              <a:rPr lang="en-CA" sz="2800" dirty="0" err="1">
                <a:effectLst/>
              </a:rPr>
              <a:t>botton</a:t>
            </a:r>
            <a:r>
              <a:rPr lang="en-CA" sz="2800" dirty="0">
                <a:effectLst/>
              </a:rPr>
              <a:t>, 2004, p. 111). </a:t>
            </a:r>
          </a:p>
          <a:p>
            <a:endParaRPr lang="en-US" dirty="0"/>
          </a:p>
        </p:txBody>
      </p:sp>
    </p:spTree>
    <p:extLst>
      <p:ext uri="{BB962C8B-B14F-4D97-AF65-F5344CB8AC3E}">
        <p14:creationId xmlns:p14="http://schemas.microsoft.com/office/powerpoint/2010/main" val="252616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2E14-08C3-DF40-BB2D-E340A471F35C}"/>
              </a:ext>
            </a:extLst>
          </p:cNvPr>
          <p:cNvSpPr>
            <a:spLocks noGrp="1"/>
          </p:cNvSpPr>
          <p:nvPr>
            <p:ph type="title"/>
          </p:nvPr>
        </p:nvSpPr>
        <p:spPr/>
        <p:txBody>
          <a:bodyPr/>
          <a:lstStyle/>
          <a:p>
            <a:pPr algn="ctr"/>
            <a:r>
              <a:rPr lang="en-US" dirty="0"/>
              <a:t>THANK You everyone</a:t>
            </a:r>
          </a:p>
        </p:txBody>
      </p:sp>
      <p:sp>
        <p:nvSpPr>
          <p:cNvPr id="3" name="Content Placeholder 2">
            <a:extLst>
              <a:ext uri="{FF2B5EF4-FFF2-40B4-BE49-F238E27FC236}">
                <a16:creationId xmlns:a16="http://schemas.microsoft.com/office/drawing/2014/main" id="{12E04553-B82B-3A42-B0D2-892E5C3BBA71}"/>
              </a:ext>
            </a:extLst>
          </p:cNvPr>
          <p:cNvSpPr>
            <a:spLocks noGrp="1"/>
          </p:cNvSpPr>
          <p:nvPr>
            <p:ph idx="1"/>
          </p:nvPr>
        </p:nvSpPr>
        <p:spPr/>
        <p:txBody>
          <a:bodyPr/>
          <a:lstStyle/>
          <a:p>
            <a:r>
              <a:rPr lang="en-US" dirty="0"/>
              <a:t>My head hurts…</a:t>
            </a:r>
          </a:p>
        </p:txBody>
      </p:sp>
    </p:spTree>
    <p:extLst>
      <p:ext uri="{BB962C8B-B14F-4D97-AF65-F5344CB8AC3E}">
        <p14:creationId xmlns:p14="http://schemas.microsoft.com/office/powerpoint/2010/main" val="220212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EAD4-11C8-104E-9686-5FFF1084424D}"/>
              </a:ext>
            </a:extLst>
          </p:cNvPr>
          <p:cNvSpPr>
            <a:spLocks noGrp="1"/>
          </p:cNvSpPr>
          <p:nvPr>
            <p:ph type="title"/>
          </p:nvPr>
        </p:nvSpPr>
        <p:spPr/>
        <p:txBody>
          <a:bodyPr/>
          <a:lstStyle/>
          <a:p>
            <a:r>
              <a:rPr lang="en-US" dirty="0"/>
              <a:t>LUKE</a:t>
            </a:r>
          </a:p>
        </p:txBody>
      </p:sp>
      <p:sp>
        <p:nvSpPr>
          <p:cNvPr id="3" name="Content Placeholder 2">
            <a:extLst>
              <a:ext uri="{FF2B5EF4-FFF2-40B4-BE49-F238E27FC236}">
                <a16:creationId xmlns:a16="http://schemas.microsoft.com/office/drawing/2014/main" id="{920236E3-EEC3-9F43-B937-2441DC7A782E}"/>
              </a:ext>
            </a:extLst>
          </p:cNvPr>
          <p:cNvSpPr>
            <a:spLocks noGrp="1"/>
          </p:cNvSpPr>
          <p:nvPr>
            <p:ph idx="1"/>
          </p:nvPr>
        </p:nvSpPr>
        <p:spPr>
          <a:xfrm>
            <a:off x="1141413" y="1562100"/>
            <a:ext cx="9905998" cy="3124201"/>
          </a:xfrm>
        </p:spPr>
        <p:txBody>
          <a:bodyPr>
            <a:normAutofit/>
          </a:bodyPr>
          <a:lstStyle/>
          <a:p>
            <a:r>
              <a:rPr lang="en-CA" sz="2800" dirty="0">
                <a:effectLst/>
              </a:rPr>
              <a:t>Why we are all consumed by what we ‘do’ and how ultimately this obsession has a harmful effect on our mental health. </a:t>
            </a:r>
            <a:endParaRPr lang="en-US" sz="2800" dirty="0"/>
          </a:p>
        </p:txBody>
      </p:sp>
    </p:spTree>
    <p:extLst>
      <p:ext uri="{BB962C8B-B14F-4D97-AF65-F5344CB8AC3E}">
        <p14:creationId xmlns:p14="http://schemas.microsoft.com/office/powerpoint/2010/main" val="148221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D3B9-DEC4-3844-959D-B9BE1D82B47D}"/>
              </a:ext>
            </a:extLst>
          </p:cNvPr>
          <p:cNvSpPr>
            <a:spLocks noGrp="1"/>
          </p:cNvSpPr>
          <p:nvPr>
            <p:ph type="title"/>
          </p:nvPr>
        </p:nvSpPr>
        <p:spPr/>
        <p:txBody>
          <a:bodyPr/>
          <a:lstStyle/>
          <a:p>
            <a:r>
              <a:rPr lang="en-US" dirty="0"/>
              <a:t>TED</a:t>
            </a:r>
          </a:p>
        </p:txBody>
      </p:sp>
      <p:sp>
        <p:nvSpPr>
          <p:cNvPr id="3" name="Content Placeholder 2">
            <a:extLst>
              <a:ext uri="{FF2B5EF4-FFF2-40B4-BE49-F238E27FC236}">
                <a16:creationId xmlns:a16="http://schemas.microsoft.com/office/drawing/2014/main" id="{508476F5-C620-3643-A900-3E44CE2E3413}"/>
              </a:ext>
            </a:extLst>
          </p:cNvPr>
          <p:cNvSpPr>
            <a:spLocks noGrp="1"/>
          </p:cNvSpPr>
          <p:nvPr>
            <p:ph idx="1"/>
          </p:nvPr>
        </p:nvSpPr>
        <p:spPr>
          <a:xfrm>
            <a:off x="1141413" y="1562100"/>
            <a:ext cx="9905998" cy="3124201"/>
          </a:xfrm>
        </p:spPr>
        <p:txBody>
          <a:bodyPr>
            <a:normAutofit/>
          </a:bodyPr>
          <a:lstStyle/>
          <a:p>
            <a:r>
              <a:rPr lang="en-CA" sz="2800" dirty="0">
                <a:effectLst/>
              </a:rPr>
              <a:t>The idea of status is a historical construct, not a naturally existing 'thing' which exists independently of us and which we did not have a hand in shaping. In other words, status anxiety is not inevitable but is rather the product of social forces. </a:t>
            </a:r>
            <a:endParaRPr lang="en-US" sz="2800" dirty="0"/>
          </a:p>
        </p:txBody>
      </p:sp>
    </p:spTree>
    <p:extLst>
      <p:ext uri="{BB962C8B-B14F-4D97-AF65-F5344CB8AC3E}">
        <p14:creationId xmlns:p14="http://schemas.microsoft.com/office/powerpoint/2010/main" val="107792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DF87-D2A4-D047-B5D1-D36B459732B9}"/>
              </a:ext>
            </a:extLst>
          </p:cNvPr>
          <p:cNvSpPr>
            <a:spLocks noGrp="1"/>
          </p:cNvSpPr>
          <p:nvPr>
            <p:ph type="title"/>
          </p:nvPr>
        </p:nvSpPr>
        <p:spPr/>
        <p:txBody>
          <a:bodyPr/>
          <a:lstStyle/>
          <a:p>
            <a:r>
              <a:rPr lang="en-US" dirty="0"/>
              <a:t>DYLAN</a:t>
            </a:r>
          </a:p>
        </p:txBody>
      </p:sp>
      <p:sp>
        <p:nvSpPr>
          <p:cNvPr id="3" name="Content Placeholder 2">
            <a:extLst>
              <a:ext uri="{FF2B5EF4-FFF2-40B4-BE49-F238E27FC236}">
                <a16:creationId xmlns:a16="http://schemas.microsoft.com/office/drawing/2014/main" id="{54E80B7B-EBBE-DB4A-B952-A69F3EF83E63}"/>
              </a:ext>
            </a:extLst>
          </p:cNvPr>
          <p:cNvSpPr>
            <a:spLocks noGrp="1"/>
          </p:cNvSpPr>
          <p:nvPr>
            <p:ph idx="1"/>
          </p:nvPr>
        </p:nvSpPr>
        <p:spPr>
          <a:xfrm>
            <a:off x="1141413" y="1562100"/>
            <a:ext cx="9905998" cy="3124201"/>
          </a:xfrm>
        </p:spPr>
        <p:txBody>
          <a:bodyPr/>
          <a:lstStyle/>
          <a:p>
            <a:r>
              <a:rPr lang="en-CA" sz="2800" dirty="0">
                <a:effectLst/>
              </a:rPr>
              <a:t>We might take our social status as an indicator of how much we're loved, or can expect to be loved, by others.</a:t>
            </a:r>
          </a:p>
          <a:p>
            <a:endParaRPr lang="en-US" dirty="0"/>
          </a:p>
        </p:txBody>
      </p:sp>
    </p:spTree>
    <p:extLst>
      <p:ext uri="{BB962C8B-B14F-4D97-AF65-F5344CB8AC3E}">
        <p14:creationId xmlns:p14="http://schemas.microsoft.com/office/powerpoint/2010/main" val="48998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35F5-2B4A-5F46-95CB-731BB0281EE8}"/>
              </a:ext>
            </a:extLst>
          </p:cNvPr>
          <p:cNvSpPr>
            <a:spLocks noGrp="1"/>
          </p:cNvSpPr>
          <p:nvPr>
            <p:ph type="title"/>
          </p:nvPr>
        </p:nvSpPr>
        <p:spPr/>
        <p:txBody>
          <a:bodyPr/>
          <a:lstStyle/>
          <a:p>
            <a:r>
              <a:rPr lang="en-CA" dirty="0">
                <a:effectLst/>
              </a:rPr>
              <a:t>Jonathan</a:t>
            </a:r>
            <a:endParaRPr lang="en-US" dirty="0"/>
          </a:p>
        </p:txBody>
      </p:sp>
      <p:sp>
        <p:nvSpPr>
          <p:cNvPr id="3" name="Content Placeholder 2">
            <a:extLst>
              <a:ext uri="{FF2B5EF4-FFF2-40B4-BE49-F238E27FC236}">
                <a16:creationId xmlns:a16="http://schemas.microsoft.com/office/drawing/2014/main" id="{2DEEF7BC-9791-EC44-B467-F256B05B5BE1}"/>
              </a:ext>
            </a:extLst>
          </p:cNvPr>
          <p:cNvSpPr>
            <a:spLocks noGrp="1"/>
          </p:cNvSpPr>
          <p:nvPr>
            <p:ph idx="1"/>
          </p:nvPr>
        </p:nvSpPr>
        <p:spPr>
          <a:xfrm>
            <a:off x="1141413" y="1695449"/>
            <a:ext cx="9905998" cy="3124201"/>
          </a:xfrm>
        </p:spPr>
        <p:txBody>
          <a:bodyPr>
            <a:normAutofit/>
          </a:bodyPr>
          <a:lstStyle/>
          <a:p>
            <a:r>
              <a:rPr lang="en-CA" sz="2800" dirty="0">
                <a:effectLst/>
              </a:rPr>
              <a:t>meritocracy - government or the holding of power by people selected on the basis of their ability (Wikipedia, n.d.)</a:t>
            </a:r>
            <a:endParaRPr lang="en-US" sz="2800" dirty="0"/>
          </a:p>
        </p:txBody>
      </p:sp>
    </p:spTree>
    <p:extLst>
      <p:ext uri="{BB962C8B-B14F-4D97-AF65-F5344CB8AC3E}">
        <p14:creationId xmlns:p14="http://schemas.microsoft.com/office/powerpoint/2010/main" val="92957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0A7C-9FEC-554F-9F1C-10069786AD52}"/>
              </a:ext>
            </a:extLst>
          </p:cNvPr>
          <p:cNvSpPr>
            <a:spLocks noGrp="1"/>
          </p:cNvSpPr>
          <p:nvPr>
            <p:ph type="title"/>
          </p:nvPr>
        </p:nvSpPr>
        <p:spPr>
          <a:xfrm>
            <a:off x="1141413" y="0"/>
            <a:ext cx="9905998" cy="1905000"/>
          </a:xfrm>
        </p:spPr>
        <p:txBody>
          <a:bodyPr/>
          <a:lstStyle/>
          <a:p>
            <a:r>
              <a:rPr lang="en-US" dirty="0"/>
              <a:t>JOSH</a:t>
            </a:r>
          </a:p>
        </p:txBody>
      </p:sp>
      <p:sp>
        <p:nvSpPr>
          <p:cNvPr id="3" name="Content Placeholder 2">
            <a:extLst>
              <a:ext uri="{FF2B5EF4-FFF2-40B4-BE49-F238E27FC236}">
                <a16:creationId xmlns:a16="http://schemas.microsoft.com/office/drawing/2014/main" id="{E80154A5-A366-C047-8867-C577962338C4}"/>
              </a:ext>
            </a:extLst>
          </p:cNvPr>
          <p:cNvSpPr>
            <a:spLocks noGrp="1"/>
          </p:cNvSpPr>
          <p:nvPr>
            <p:ph idx="1"/>
          </p:nvPr>
        </p:nvSpPr>
        <p:spPr>
          <a:xfrm>
            <a:off x="1141413" y="1470991"/>
            <a:ext cx="9905998" cy="4986959"/>
          </a:xfrm>
        </p:spPr>
        <p:txBody>
          <a:bodyPr/>
          <a:lstStyle/>
          <a:p>
            <a:r>
              <a:rPr lang="en-CA" sz="2800" dirty="0">
                <a:effectLst/>
              </a:rPr>
              <a:t>The poor were once honored as an integral and productive part of society, or at least they weren't viewed negatively. </a:t>
            </a:r>
          </a:p>
          <a:p>
            <a:r>
              <a:rPr lang="en-CA" sz="2800" dirty="0">
                <a:effectLst/>
              </a:rPr>
              <a:t>This changed with the rise of meritocracy, with material wealth becoming the primary measure of status, and with the poor thus being considered deserving of low status and ridicule. </a:t>
            </a:r>
          </a:p>
          <a:p>
            <a:r>
              <a:rPr lang="en-CA" sz="2800" dirty="0">
                <a:effectLst/>
              </a:rPr>
              <a:t>Social Darwinism took this attitude further with the view that the poor deserve to be weeded out of society.</a:t>
            </a:r>
          </a:p>
          <a:p>
            <a:endParaRPr lang="en-US" dirty="0"/>
          </a:p>
        </p:txBody>
      </p:sp>
    </p:spTree>
    <p:extLst>
      <p:ext uri="{BB962C8B-B14F-4D97-AF65-F5344CB8AC3E}">
        <p14:creationId xmlns:p14="http://schemas.microsoft.com/office/powerpoint/2010/main" val="417406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7208-21AF-7E43-9FC2-A9F0E74ACADF}"/>
              </a:ext>
            </a:extLst>
          </p:cNvPr>
          <p:cNvSpPr>
            <a:spLocks noGrp="1"/>
          </p:cNvSpPr>
          <p:nvPr>
            <p:ph type="title"/>
          </p:nvPr>
        </p:nvSpPr>
        <p:spPr/>
        <p:txBody>
          <a:bodyPr/>
          <a:lstStyle/>
          <a:p>
            <a:r>
              <a:rPr lang="en-US" dirty="0" err="1"/>
              <a:t>Allahyar</a:t>
            </a:r>
            <a:endParaRPr lang="en-US" dirty="0"/>
          </a:p>
        </p:txBody>
      </p:sp>
      <p:sp>
        <p:nvSpPr>
          <p:cNvPr id="3" name="Content Placeholder 2">
            <a:extLst>
              <a:ext uri="{FF2B5EF4-FFF2-40B4-BE49-F238E27FC236}">
                <a16:creationId xmlns:a16="http://schemas.microsoft.com/office/drawing/2014/main" id="{8A6B2272-3A59-8041-882F-1E3846F18DC3}"/>
              </a:ext>
            </a:extLst>
          </p:cNvPr>
          <p:cNvSpPr>
            <a:spLocks noGrp="1"/>
          </p:cNvSpPr>
          <p:nvPr>
            <p:ph idx="1"/>
          </p:nvPr>
        </p:nvSpPr>
        <p:spPr>
          <a:xfrm>
            <a:off x="1141413" y="1724024"/>
            <a:ext cx="9905998" cy="3124201"/>
          </a:xfrm>
        </p:spPr>
        <p:txBody>
          <a:bodyPr>
            <a:normAutofit/>
          </a:bodyPr>
          <a:lstStyle/>
          <a:p>
            <a:r>
              <a:rPr lang="en-CA" sz="2800" dirty="0">
                <a:effectLst/>
              </a:rPr>
              <a:t>When, as a society, we accept without question the notion that all people have equal opportunities, it is easy to be smug when we succeed and to become indifferent to the struggles of those who do not acquire these societal rewards. </a:t>
            </a:r>
            <a:endParaRPr lang="en-US" sz="2800" dirty="0"/>
          </a:p>
        </p:txBody>
      </p:sp>
    </p:spTree>
    <p:extLst>
      <p:ext uri="{BB962C8B-B14F-4D97-AF65-F5344CB8AC3E}">
        <p14:creationId xmlns:p14="http://schemas.microsoft.com/office/powerpoint/2010/main" val="43013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9259-FF0F-3946-84B1-3BCE981BD898}"/>
              </a:ext>
            </a:extLst>
          </p:cNvPr>
          <p:cNvSpPr>
            <a:spLocks noGrp="1"/>
          </p:cNvSpPr>
          <p:nvPr>
            <p:ph type="title"/>
          </p:nvPr>
        </p:nvSpPr>
        <p:spPr>
          <a:xfrm>
            <a:off x="1141413" y="251791"/>
            <a:ext cx="9905998" cy="1905000"/>
          </a:xfrm>
        </p:spPr>
        <p:txBody>
          <a:bodyPr/>
          <a:lstStyle/>
          <a:p>
            <a:r>
              <a:rPr lang="en-US" dirty="0" err="1"/>
              <a:t>fiona</a:t>
            </a:r>
            <a:endParaRPr lang="en-US" dirty="0"/>
          </a:p>
        </p:txBody>
      </p:sp>
      <p:sp>
        <p:nvSpPr>
          <p:cNvPr id="3" name="Content Placeholder 2">
            <a:extLst>
              <a:ext uri="{FF2B5EF4-FFF2-40B4-BE49-F238E27FC236}">
                <a16:creationId xmlns:a16="http://schemas.microsoft.com/office/drawing/2014/main" id="{8244BA36-8604-9D4E-A2D8-B523E017F6D2}"/>
              </a:ext>
            </a:extLst>
          </p:cNvPr>
          <p:cNvSpPr>
            <a:spLocks noGrp="1"/>
          </p:cNvSpPr>
          <p:nvPr>
            <p:ph idx="1"/>
          </p:nvPr>
        </p:nvSpPr>
        <p:spPr>
          <a:xfrm>
            <a:off x="1141413" y="1338677"/>
            <a:ext cx="9905998" cy="4562475"/>
          </a:xfrm>
        </p:spPr>
        <p:txBody>
          <a:bodyPr>
            <a:normAutofit/>
          </a:bodyPr>
          <a:lstStyle/>
          <a:p>
            <a:r>
              <a:rPr lang="en-CA" sz="2800" dirty="0">
                <a:effectLst/>
              </a:rPr>
              <a:t>In a meritocracy it becomes almost essential to hold such "under-achievers" in contempt (as weak, stupid, dishonest, foolish, or lazy). In short, to label them as "losers." Once labeled, it is easy to dismiss them altogether. </a:t>
            </a:r>
          </a:p>
          <a:p>
            <a:r>
              <a:rPr lang="en-CA" sz="2800" dirty="0">
                <a:effectLst/>
              </a:rPr>
              <a:t>The sense that our own merits are responsible for our success (and that luck and social location do not factor in) is the fuel for the status anxiety that seems to be rampant in Western culture today. </a:t>
            </a:r>
          </a:p>
          <a:p>
            <a:r>
              <a:rPr lang="en-CA" sz="2800" b="1" dirty="0">
                <a:effectLst/>
              </a:rPr>
              <a:t>CM CAN BE A TOOL TO COUNTER THIS!</a:t>
            </a:r>
            <a:endParaRPr lang="en-US" sz="2800" b="1" dirty="0"/>
          </a:p>
        </p:txBody>
      </p:sp>
    </p:spTree>
    <p:extLst>
      <p:ext uri="{BB962C8B-B14F-4D97-AF65-F5344CB8AC3E}">
        <p14:creationId xmlns:p14="http://schemas.microsoft.com/office/powerpoint/2010/main" val="224988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C976-186B-9347-8F53-174D24AD5A8E}"/>
              </a:ext>
            </a:extLst>
          </p:cNvPr>
          <p:cNvSpPr>
            <a:spLocks noGrp="1"/>
          </p:cNvSpPr>
          <p:nvPr>
            <p:ph type="title"/>
          </p:nvPr>
        </p:nvSpPr>
        <p:spPr/>
        <p:txBody>
          <a:bodyPr/>
          <a:lstStyle/>
          <a:p>
            <a:r>
              <a:rPr lang="en-US" dirty="0"/>
              <a:t>Murph</a:t>
            </a:r>
          </a:p>
        </p:txBody>
      </p:sp>
      <p:sp>
        <p:nvSpPr>
          <p:cNvPr id="3" name="Content Placeholder 2">
            <a:extLst>
              <a:ext uri="{FF2B5EF4-FFF2-40B4-BE49-F238E27FC236}">
                <a16:creationId xmlns:a16="http://schemas.microsoft.com/office/drawing/2014/main" id="{785056E1-C3AB-6743-AADB-7F0D505985BD}"/>
              </a:ext>
            </a:extLst>
          </p:cNvPr>
          <p:cNvSpPr>
            <a:spLocks noGrp="1"/>
          </p:cNvSpPr>
          <p:nvPr>
            <p:ph idx="1"/>
          </p:nvPr>
        </p:nvSpPr>
        <p:spPr>
          <a:xfrm>
            <a:off x="1141413" y="1866899"/>
            <a:ext cx="9905998" cy="3124201"/>
          </a:xfrm>
        </p:spPr>
        <p:txBody>
          <a:bodyPr/>
          <a:lstStyle/>
          <a:p>
            <a:r>
              <a:rPr lang="en-CA" sz="2800" dirty="0">
                <a:effectLst/>
              </a:rPr>
              <a:t>I think I appreciated the chapter on meritocracy so much because American culture seems to take the existence of merit-based systems as evidence that democracy works.</a:t>
            </a:r>
          </a:p>
          <a:p>
            <a:r>
              <a:rPr lang="en-CA" sz="2800" dirty="0">
                <a:effectLst/>
              </a:rPr>
              <a:t>How does Canada compare? (Something to think about)</a:t>
            </a:r>
          </a:p>
          <a:p>
            <a:endParaRPr lang="en-US" dirty="0"/>
          </a:p>
        </p:txBody>
      </p:sp>
    </p:spTree>
    <p:extLst>
      <p:ext uri="{BB962C8B-B14F-4D97-AF65-F5344CB8AC3E}">
        <p14:creationId xmlns:p14="http://schemas.microsoft.com/office/powerpoint/2010/main" val="1494018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30</TotalTime>
  <Words>563</Words>
  <Application>Microsoft Macintosh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Mesh</vt:lpstr>
      <vt:lpstr>Status anxiety</vt:lpstr>
      <vt:lpstr>LUKE</vt:lpstr>
      <vt:lpstr>TED</vt:lpstr>
      <vt:lpstr>DYLAN</vt:lpstr>
      <vt:lpstr>Jonathan</vt:lpstr>
      <vt:lpstr>JOSH</vt:lpstr>
      <vt:lpstr>Allahyar</vt:lpstr>
      <vt:lpstr>fiona</vt:lpstr>
      <vt:lpstr>Murph</vt:lpstr>
      <vt:lpstr>Nathan</vt:lpstr>
      <vt:lpstr>GERARD</vt:lpstr>
      <vt:lpstr>THANK You everyone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anxiety</dc:title>
  <dc:creator>Michael Murphy</dc:creator>
  <cp:lastModifiedBy>Michael Murphy</cp:lastModifiedBy>
  <cp:revision>5</cp:revision>
  <dcterms:created xsi:type="dcterms:W3CDTF">2018-11-21T16:28:41Z</dcterms:created>
  <dcterms:modified xsi:type="dcterms:W3CDTF">2018-11-21T17:00:44Z</dcterms:modified>
</cp:coreProperties>
</file>